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handoutMasterIdLst>
    <p:handoutMasterId r:id="rId16"/>
  </p:handoutMasterIdLst>
  <p:sldIdLst>
    <p:sldId id="256" r:id="rId2"/>
    <p:sldId id="258" r:id="rId3"/>
    <p:sldId id="269" r:id="rId4"/>
    <p:sldId id="271" r:id="rId5"/>
    <p:sldId id="259" r:id="rId6"/>
    <p:sldId id="272" r:id="rId7"/>
    <p:sldId id="263" r:id="rId8"/>
    <p:sldId id="264" r:id="rId9"/>
    <p:sldId id="265" r:id="rId10"/>
    <p:sldId id="270" r:id="rId11"/>
    <p:sldId id="266" r:id="rId12"/>
    <p:sldId id="267" r:id="rId13"/>
    <p:sldId id="262" r:id="rId14"/>
    <p:sldId id="268" r:id="rId15"/>
  </p:sldIdLst>
  <p:sldSz cx="9144000" cy="6858000" type="screen4x3"/>
  <p:notesSz cx="6648450" cy="98504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0066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99"/>
    <a:srgbClr val="000066"/>
    <a:srgbClr val="000000"/>
    <a:srgbClr val="CCECFF"/>
    <a:srgbClr val="99CCFF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813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6725"/>
            <a:ext cx="28813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356725"/>
            <a:ext cx="28813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BAE92F93-F466-47B0-A0B7-09DDDFB742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469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D4E37-C687-4D95-A645-4CCE15CE11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49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2D3A9-AEAA-46BE-8458-6B387E8D76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61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4D9F4-B5A1-4669-8C67-19BD1ACE403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018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5B1B8-A27A-418D-8BDB-8B34227091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58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2390C-A38F-4B58-8841-C1C4BD5769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19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ECC36-A699-49EB-B6E4-F30F0D552E1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35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74214-16B5-490D-808A-8D4FD32FBC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04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B5C52-EC5D-439B-982B-1B9DD813F4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97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FEE25-4EFB-48B1-9748-5EA9F912D53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81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B4485-74BA-47CE-BEA4-02D315FC6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45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2A3AA-1D34-46A2-8D7B-BA63C8A226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0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1384E8C4-DDC3-4042-8385-39C94EBE16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6" Type="http://schemas.openxmlformats.org/officeDocument/2006/relationships/hyperlink" Target="https://tsvspeyer.de/index.php?id=22" TargetMode="External"/><Relationship Id="rId5" Type="http://schemas.openxmlformats.org/officeDocument/2006/relationships/hyperlink" Target="https://fliegendes-klassenzimmer-speyer.de/" TargetMode="External"/><Relationship Id="rId4" Type="http://schemas.openxmlformats.org/officeDocument/2006/relationships/hyperlink" Target="http://www.zeppelinschule-speyer.d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23850" y="1341438"/>
            <a:ext cx="81375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3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„Mein Kind kommt in die Schule – Wir bereiten uns vor!“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07950" y="5734050"/>
            <a:ext cx="9036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Eine Informationspräsentation </a:t>
            </a: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zur Einschulung </a:t>
            </a:r>
          </a:p>
        </p:txBody>
      </p:sp>
      <p:pic>
        <p:nvPicPr>
          <p:cNvPr id="2062" name="Picture 14" descr="MCj03981530000[1]"/>
          <p:cNvPicPr>
            <a:picLocks noChangeAspect="1" noChangeArrowheads="1"/>
          </p:cNvPicPr>
          <p:nvPr/>
        </p:nvPicPr>
        <p:blipFill>
          <a:blip r:embed="rId3" cstate="print">
            <a:lum bright="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565400"/>
            <a:ext cx="3240088" cy="287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Logo kle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10399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6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9225" name="Picture 12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825" y="476250"/>
            <a:ext cx="87137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Selbstständigkeit im Alltag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23850" y="1125538"/>
            <a:ext cx="8640763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100000"/>
              </a:spcBef>
              <a:spcAft>
                <a:spcPct val="100000"/>
              </a:spcAft>
              <a:defRPr/>
            </a:pPr>
            <a:r>
              <a:rPr lang="de-DE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Auch hier gilt:  „Heimtraining“ erforderlich:</a:t>
            </a:r>
            <a:endParaRPr lang="de-DE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88087" y="1698625"/>
            <a:ext cx="8676525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Kinder müssen Alltags-Handlungen </a:t>
            </a:r>
            <a:r>
              <a:rPr lang="de-DE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selbstständig</a:t>
            </a: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durchführen dürfen: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An- und Ausziehen, Schuhe binden, Nase putzen, auf die Toilette gehen, Ein- und Ausräumen des Ranzens, Ordnung halten u.v.a.m.</a:t>
            </a:r>
          </a:p>
        </p:txBody>
      </p:sp>
      <p:pic>
        <p:nvPicPr>
          <p:cNvPr id="13" name="Picture 4" descr="C:\Users\Familie Braunstein\AppData\Local\Microsoft\Windows\INetCache\IE\668IKDT2\untidy-vb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217988"/>
            <a:ext cx="208756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 descr="C:\Users\Familie Braunstein\AppData\Local\Microsoft\Windows\INetCache\IE\NKTFVLL4\tidy-vb[1]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4217988"/>
            <a:ext cx="208756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6668772"/>
      </p:ext>
    </p:extLst>
  </p:cSld>
  <p:clrMapOvr>
    <a:masterClrMapping/>
  </p:clrMapOvr>
  <p:transition spd="slow" advTm="15631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07950" y="620713"/>
            <a:ext cx="75612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Gefühle – emotionale Schulfähigkeit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79388" y="2781300"/>
            <a:ext cx="85693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57188">
              <a:defRPr>
                <a:solidFill>
                  <a:schemeClr val="tx1"/>
                </a:solidFill>
                <a:latin typeface="Arial" charset="0"/>
              </a:defRPr>
            </a:lvl1pPr>
            <a:lvl2pPr defTabSz="357188">
              <a:defRPr>
                <a:solidFill>
                  <a:schemeClr val="tx1"/>
                </a:solidFill>
                <a:latin typeface="Arial" charset="0"/>
              </a:defRPr>
            </a:lvl2pPr>
            <a:lvl3pPr defTabSz="357188">
              <a:defRPr>
                <a:solidFill>
                  <a:schemeClr val="tx1"/>
                </a:solidFill>
                <a:latin typeface="Arial" charset="0"/>
              </a:defRPr>
            </a:lvl3pPr>
            <a:lvl4pPr defTabSz="357188">
              <a:defRPr>
                <a:solidFill>
                  <a:schemeClr val="tx1"/>
                </a:solidFill>
                <a:latin typeface="Arial" charset="0"/>
              </a:defRPr>
            </a:lvl4pPr>
            <a:lvl5pPr defTabSz="357188">
              <a:defRPr>
                <a:solidFill>
                  <a:schemeClr val="tx1"/>
                </a:solidFill>
                <a:latin typeface="Arial" charset="0"/>
              </a:defRPr>
            </a:lvl5pPr>
            <a:lvl6pPr defTabSz="357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357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357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357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de-DE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Selbstvertrauen</a:t>
            </a:r>
            <a:endParaRPr lang="de-DE" sz="2000" b="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Emotionale Stabilität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Frustrationstoleranz</a:t>
            </a:r>
            <a:endParaRPr lang="de-DE" sz="2000" b="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Neugierde, sich Herausforderungen stellen zu wollen</a:t>
            </a:r>
            <a:endParaRPr lang="de-DE" sz="2000" b="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Ausdauer - Belastbarkeit - Anstrengungsbereitschaft</a:t>
            </a:r>
            <a:endParaRPr lang="de-DE" sz="2000" b="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Mit anderen Kindern lernen können</a:t>
            </a:r>
            <a:endParaRPr lang="de-DE" sz="2000" b="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07950" y="1340768"/>
            <a:ext cx="8409674" cy="87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1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 sz="2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Alle Ergebnisse der Lern- und Hirnforschung bestätigen:</a:t>
            </a:r>
          </a:p>
          <a:p>
            <a:pPr>
              <a:spcBef>
                <a:spcPct val="1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Gefühle beeinflussen jeden Lernprozess!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10246" name="Picture 9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13963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23850" y="908050"/>
            <a:ext cx="7634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Sprache – Grundwerkzeug des Lernens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95288" y="3357563"/>
            <a:ext cx="76327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seine Bedürfnisse äußern können</a:t>
            </a:r>
          </a:p>
          <a:p>
            <a:pPr>
              <a:spcBef>
                <a:spcPct val="3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in einfachen, ganzen Sätzen sprechen können</a:t>
            </a:r>
            <a:endParaRPr lang="de-DE" sz="20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3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zusammenhängend erzählen können</a:t>
            </a:r>
            <a:endParaRPr lang="de-DE" sz="20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3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über einen altersgemäßen Wortschatz verfügen</a:t>
            </a:r>
            <a:endParaRPr lang="de-DE" sz="20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23850" y="1628775"/>
            <a:ext cx="86423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 sz="20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Grundbedingung für erfolgreiches Lernen ist, dass das Kind Lehrer und Mitschüler versteht und sich selbst so ausdrücken kann, dass es gleichfalls verstanden wird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23850" y="2781300"/>
            <a:ext cx="431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Das schulreife Kind sollte …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50825" y="5949950"/>
            <a:ext cx="856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Sprachvorbilder sind in erster Linie die Eltern!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11272" name="Picture 10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25876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  <p:bldP spid="29703" grpId="0"/>
      <p:bldP spid="297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68313" y="2060575"/>
            <a:ext cx="172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Fazit: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5288" y="2997200"/>
            <a:ext cx="8351837" cy="312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r>
              <a:rPr lang="de-DE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Nur wenn ein Kind in den angesprochenen Bereichen nicht unnötig Spannungen aushalten muss, kann es sich öffnen und ist frei, seine Umwelt geistig zu erfahren. </a:t>
            </a:r>
          </a:p>
          <a:p>
            <a:pPr>
              <a:lnSpc>
                <a:spcPct val="130000"/>
              </a:lnSpc>
              <a:spcBef>
                <a:spcPct val="50000"/>
              </a:spcBef>
              <a:defRPr/>
            </a:pPr>
            <a:r>
              <a:rPr lang="de-DE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Es kann sich dann mit Freude neuen Aufgaben zuwenden.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12294" name="Picture 8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9DF44217-9B22-4587-880B-8B5C2F3B63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55612"/>
            <a:ext cx="3349756" cy="235864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Tm="14813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51520" y="1439023"/>
            <a:ext cx="8567861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55600" lvl="0" indent="-355600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tabLst>
                <a:tab pos="266700" algn="l"/>
              </a:tabLst>
              <a:defRPr/>
            </a:pPr>
            <a:r>
              <a:rPr lang="de-DE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Die </a:t>
            </a:r>
            <a:r>
              <a:rPr lang="de-DE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Zeppelinschule als </a:t>
            </a:r>
            <a:r>
              <a:rPr lang="de-DE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Ganztagsschule: Info-Abend für Eltern am 08.02.2022 </a:t>
            </a:r>
            <a:endParaRPr lang="de-DE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marL="355600" lvl="0" indent="-355600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tabLst>
                <a:tab pos="266700" algn="l"/>
              </a:tabLst>
              <a:defRPr/>
            </a:pPr>
            <a:r>
              <a:rPr lang="de-DE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Zweisprachiges Lernen an der </a:t>
            </a:r>
            <a:r>
              <a:rPr lang="de-D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Zeppelinschule: Bilinguale Klasse Französisch: Info-Abend und Auslosung am 5.4.2022 </a:t>
            </a:r>
            <a:endParaRPr lang="de-DE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marL="355600" indent="-355600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tabLst>
                <a:tab pos="266700" algn="l"/>
              </a:tabLst>
              <a:defRPr/>
            </a:pPr>
            <a:r>
              <a:rPr lang="de-DE" dirty="0">
                <a:solidFill>
                  <a:srgbClr val="0000A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Hort: „Fliegendes Klassenzimmer </a:t>
            </a:r>
            <a:r>
              <a:rPr lang="de-DE" b="0" dirty="0">
                <a:solidFill>
                  <a:srgbClr val="0000A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(FLIK)“</a:t>
            </a:r>
          </a:p>
          <a:p>
            <a:pPr marL="355600" indent="-355600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tabLst>
                <a:tab pos="266700" algn="l"/>
              </a:tabLst>
              <a:defRPr/>
            </a:pPr>
            <a:r>
              <a:rPr lang="de-DE" dirty="0">
                <a:solidFill>
                  <a:srgbClr val="0000A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TSV-Betreuung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03661" y="432367"/>
            <a:ext cx="74888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de-DE" sz="2800" dirty="0" smtClean="0">
                <a:solidFill>
                  <a:srgbClr val="000099"/>
                </a:solidFill>
                <a:latin typeface="Verdana" pitchFamily="34" charset="0"/>
              </a:rPr>
              <a:t>Optionale Angebote </a:t>
            </a:r>
            <a:r>
              <a:rPr lang="de-DE" sz="2800" dirty="0">
                <a:solidFill>
                  <a:srgbClr val="000099"/>
                </a:solidFill>
                <a:latin typeface="Verdana" pitchFamily="34" charset="0"/>
              </a:rPr>
              <a:t>an der </a:t>
            </a:r>
            <a:r>
              <a:rPr lang="de-DE" sz="2800" dirty="0" smtClean="0">
                <a:solidFill>
                  <a:srgbClr val="000099"/>
                </a:solidFill>
                <a:latin typeface="Verdana" pitchFamily="34" charset="0"/>
              </a:rPr>
              <a:t>Zeppelinschule</a:t>
            </a:r>
            <a:endParaRPr lang="de-DE" sz="3200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13317" name="Picture 7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62727" y="4797152"/>
            <a:ext cx="85678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Bitte informieren Sie sich über diese Angebote auf unserer Homepage </a:t>
            </a:r>
            <a:r>
              <a:rPr lang="de-DE" sz="18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www.zeppelinschule-speyer.de</a:t>
            </a:r>
            <a:r>
              <a:rPr lang="de-DE" sz="18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bzw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  <a:hlinkClick r:id="rId5"/>
              </a:rPr>
              <a:t>https://</a:t>
            </a:r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  <a:hlinkClick r:id="rId5"/>
              </a:rPr>
              <a:t>fliegendes-klassenzimmer-speyer.de</a:t>
            </a:r>
            <a:endParaRPr lang="de-DE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</a:rPr>
              <a:t>Und </a:t>
            </a:r>
            <a:r>
              <a:rPr lang="de-DE" sz="1800" dirty="0">
                <a:latin typeface="Verdana" panose="020B0604030504040204" pitchFamily="34" charset="0"/>
                <a:ea typeface="Verdana" panose="020B0604030504040204" pitchFamily="34" charset="0"/>
                <a:hlinkClick r:id="rId6"/>
              </a:rPr>
              <a:t>https://</a:t>
            </a:r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  <a:hlinkClick r:id="rId6"/>
              </a:rPr>
              <a:t>tsvspeyer.de/index.php?id=22</a:t>
            </a: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21136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79388" y="1196975"/>
            <a:ext cx="8964612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rgbClr val="0000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rgbClr val="0000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rgbClr val="0000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rgbClr val="0000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rgbClr val="0000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Info-Präsentation ab 14.9.21 auf der Homepage</a:t>
            </a:r>
            <a:endParaRPr lang="de-DE" sz="12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Einschreibung an der Schule: 24.09.21 </a:t>
            </a:r>
            <a:r>
              <a:rPr lang="de-DE" sz="1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(wg. Corona ohne Kind)</a:t>
            </a:r>
          </a:p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Förderung der zukünftigen Schulkinder in der KITA</a:t>
            </a:r>
            <a:endParaRPr lang="de-DE" sz="14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Schuluntersuchung durchs Gesundheitsamt, Frühjahr 2022</a:t>
            </a:r>
          </a:p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Elternabend GTS </a:t>
            </a: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(08.02.22)</a:t>
            </a: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sym typeface="Wingdings" pitchFamily="2" charset="2"/>
              </a:rPr>
              <a:t></a:t>
            </a: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Anmeldung bis 1.3.22</a:t>
            </a:r>
          </a:p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Auslosung Bilinguale Klasse </a:t>
            </a: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(05.04.22) </a:t>
            </a:r>
            <a:endParaRPr lang="de-DE" sz="16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Schulbesuche der KITAs im Frü</a:t>
            </a: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hjahr</a:t>
            </a:r>
          </a:p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Bildung der Klassen u. 0. Elternabend (~</a:t>
            </a: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Juni´22)</a:t>
            </a:r>
          </a:p>
          <a:p>
            <a:pPr eaLnBrk="1" hangingPunct="1"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Einschulung am Dienstag, 06. September 2022</a:t>
            </a:r>
            <a:endParaRPr lang="de-DE" sz="14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07950" y="569913"/>
            <a:ext cx="71336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Fahrplan auf dem Weg zur Schule: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4101" name="Picture 9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51731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74972" y="1661378"/>
            <a:ext cx="878951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Bitte Termin einhalten! Bei Verhinderung bitte rechtzeitig einen Ausweichtermin vereinbaren.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de-DE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Geburtsurkunde, Impfpass mit Masernschutzimpfungsnachweis </a:t>
            </a: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und Einschreibeunterlagen </a:t>
            </a:r>
            <a:r>
              <a:rPr lang="de-DE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mitbringen </a:t>
            </a:r>
            <a:r>
              <a:rPr lang="de-DE" sz="1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(gerne bereits ausgefüllt)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1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Auch wenn ein Schulbezirkswechsel beantragt werden </a:t>
            </a:r>
            <a:r>
              <a:rPr lang="de-DE" sz="1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soll, </a:t>
            </a: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erfolgt die Einschreibung immer an der vorgegebenen Schule. Dort kann dann ein Schulwechsel beantragt werden.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Wegen Hygieneregelungen entfällt auch dieses Jahr die Testung der Kinder.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Bei der Einschreibung bekunden Sie bitte auch schon ggf. das Interesse an der Ganztagsschule oder der Bilingualen Klasse – auch wenn Sie noch nicht sicher sind. So stellen Sie sicher, dass Sie auch über diese Angebote im Laufe des Jahres noch genauer informiert werden.</a:t>
            </a:r>
            <a:endParaRPr lang="de-DE" sz="12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74972" y="449560"/>
            <a:ext cx="76327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Infos zur Schuleinschreibung am 24.09.2021: 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5126" name="Picture 6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28299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78691" y="420268"/>
            <a:ext cx="4752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Fit für die Schule?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3122" y="2636912"/>
            <a:ext cx="76327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Körperliche Entwicklung 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Sozialverhalten</a:t>
            </a:r>
            <a:endParaRPr lang="de-DE" sz="16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Denken – kognitiver Bereich</a:t>
            </a:r>
            <a:endParaRPr lang="de-DE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Bewegung - motorischer Bereich</a:t>
            </a:r>
            <a:endParaRPr lang="de-DE" sz="16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Wahrnehmung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Gefühle - emotionaler Bereich</a:t>
            </a:r>
            <a:endParaRPr lang="de-DE" sz="16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Sprache</a:t>
            </a:r>
            <a:endParaRPr lang="de-DE" sz="1600" b="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 rot="10800000" flipV="1">
            <a:off x="323527" y="936266"/>
            <a:ext cx="87129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 dirty="0" smtClean="0">
                <a:solidFill>
                  <a:srgbClr val="000099"/>
                </a:solidFill>
                <a:latin typeface="Verdana" pitchFamily="34" charset="0"/>
              </a:rPr>
              <a:t>Gerne beraten wir Sie in dieser Frage – ergänzend zu Erzieher*innen, </a:t>
            </a:r>
            <a:r>
              <a:rPr lang="de-DE" dirty="0" err="1" smtClean="0">
                <a:solidFill>
                  <a:srgbClr val="000099"/>
                </a:solidFill>
                <a:latin typeface="Verdana" pitchFamily="34" charset="0"/>
              </a:rPr>
              <a:t>Kinderärzt</a:t>
            </a:r>
            <a:r>
              <a:rPr lang="de-DE" dirty="0" smtClean="0">
                <a:solidFill>
                  <a:srgbClr val="000099"/>
                </a:solidFill>
                <a:latin typeface="Verdana" pitchFamily="34" charset="0"/>
              </a:rPr>
              <a:t>*innen und Therapeut*innen</a:t>
            </a:r>
            <a:endParaRPr lang="de-DE" dirty="0">
              <a:solidFill>
                <a:srgbClr val="000099"/>
              </a:solidFill>
              <a:latin typeface="Verdana" pitchFamily="34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5126" name="Picture 6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78691" y="2179712"/>
            <a:ext cx="8402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Entwicklungsbereiche, die wir beachten sollten: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9917427"/>
      </p:ext>
    </p:extLst>
  </p:cSld>
  <p:clrMapOvr>
    <a:masterClrMapping/>
  </p:clrMapOvr>
  <p:transition spd="slow" advTm="2854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50825" y="908050"/>
            <a:ext cx="748952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Körperliche Entwicklung</a:t>
            </a:r>
            <a:endParaRPr lang="de-DE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50825" y="1628800"/>
            <a:ext cx="6339253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defRPr/>
            </a:pPr>
            <a:r>
              <a:rPr lang="de-DE" sz="2000" dirty="0" smtClean="0">
                <a:latin typeface="Verdana" pitchFamily="34" charset="0"/>
              </a:rPr>
              <a:t>In der verpflichtenden </a:t>
            </a:r>
            <a:r>
              <a:rPr lang="de-DE" sz="2000" dirty="0" smtClean="0">
                <a:solidFill>
                  <a:srgbClr val="C00000"/>
                </a:solidFill>
                <a:latin typeface="Verdana" pitchFamily="34" charset="0"/>
              </a:rPr>
              <a:t>Schuleingangsuntersuchung</a:t>
            </a:r>
            <a:r>
              <a:rPr lang="de-DE" sz="2000" dirty="0" smtClean="0">
                <a:latin typeface="Verdana" pitchFamily="34" charset="0"/>
              </a:rPr>
              <a:t> werden die körperliche und allgemeine Entwicklung des Kindes durch das Gesundheitsamt untersucht und ggf. Empfehlungen aus medizinischer Sicht gegeben.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defRPr/>
            </a:pPr>
            <a:r>
              <a:rPr lang="de-DE" sz="2000" dirty="0" smtClean="0">
                <a:latin typeface="Verdana" pitchFamily="34" charset="0"/>
              </a:rPr>
              <a:t>Das hilft Eltern und Schule, schon frühzeitig geeignete Fördermaßnahmen oder Therapien einzuleiten, die den Schulstart erleichtern.</a:t>
            </a:r>
            <a:endParaRPr lang="de-DE" sz="2000" dirty="0">
              <a:latin typeface="Verdana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6151" name="Picture 9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365" y="1639470"/>
            <a:ext cx="2648998" cy="3563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 advTm="12163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50825" y="908050"/>
            <a:ext cx="4030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Sozialverhalten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50825" y="2492375"/>
            <a:ext cx="76327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Kontaktaufnahme 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Strengerer Tagesablauf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Eingrenzung der persönlichen Freiheit</a:t>
            </a: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Einordnung in die neue Gruppe</a:t>
            </a:r>
            <a:endParaRPr lang="de-DE" sz="1600" b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22263" y="1685925"/>
            <a:ext cx="7085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Neue Herausforderungen für die Kinder:</a:t>
            </a:r>
          </a:p>
        </p:txBody>
      </p:sp>
      <p:pic>
        <p:nvPicPr>
          <p:cNvPr id="21511" name="Picture 7" descr="MCj039814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25" y="3933825"/>
            <a:ext cx="1804988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6151" name="Picture 9" descr="Logo kle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3505887"/>
      </p:ext>
    </p:extLst>
  </p:cSld>
  <p:clrMapOvr>
    <a:masterClrMapping/>
  </p:clrMapOvr>
  <p:transition spd="slow" advTm="12034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00050" y="908050"/>
            <a:ext cx="6192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Denken – kognitiver Bereich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50825" y="3429000"/>
            <a:ext cx="84201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Ausdauer</a:t>
            </a:r>
            <a:endParaRPr lang="de-DE" sz="1600" b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Konzentration</a:t>
            </a:r>
            <a:endParaRPr lang="de-DE" sz="16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Merkfähigkeit und Gedächtnisleistung</a:t>
            </a:r>
            <a:endParaRPr lang="de-DE" sz="1600" b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Form- und Farberfassung</a:t>
            </a:r>
            <a:endParaRPr lang="de-DE" sz="1600" b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Erfassen von Eigenschaften und Situationen</a:t>
            </a:r>
            <a:endParaRPr lang="de-DE" sz="1600" b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Interesse für Zahlen und Buchstaben</a:t>
            </a:r>
            <a:endParaRPr lang="de-DE" sz="1600" b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00050" y="1543050"/>
            <a:ext cx="8743950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1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In Bezug auf die Einschulung wird die Bedeutung </a:t>
            </a:r>
          </a:p>
          <a:p>
            <a:pPr>
              <a:spcBef>
                <a:spcPct val="10000"/>
              </a:spcBef>
              <a:buClr>
                <a:srgbClr val="CC0000"/>
              </a:buClr>
              <a:buSzPct val="130000"/>
              <a:buFont typeface="Wingdings" pitchFamily="2" charset="2"/>
              <a:buNone/>
              <a:defRPr/>
            </a:pPr>
            <a:r>
              <a:rPr lang="de-DE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der intellektuellen Fähigkeiten meist überschätzt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71488" y="2636838"/>
            <a:ext cx="417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Wichtig sind:</a:t>
            </a:r>
          </a:p>
        </p:txBody>
      </p:sp>
      <p:pic>
        <p:nvPicPr>
          <p:cNvPr id="25609" name="Picture 9" descr="j02991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763" y="2492375"/>
            <a:ext cx="1100137" cy="180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6948488" y="2492375"/>
            <a:ext cx="1655762" cy="1512888"/>
          </a:xfrm>
          <a:prstGeom prst="line">
            <a:avLst/>
          </a:prstGeom>
          <a:noFill/>
          <a:ln w="381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7019925" y="2565400"/>
            <a:ext cx="1512888" cy="1511300"/>
          </a:xfrm>
          <a:prstGeom prst="line">
            <a:avLst/>
          </a:prstGeom>
          <a:noFill/>
          <a:ln w="381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7178" name="Picture 13" descr="Logo kle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24328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828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Bewegung – motorischer Bereich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79388" y="1844675"/>
            <a:ext cx="8640762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indent="-357188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22313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40000"/>
              </a:spcBef>
              <a:spcAft>
                <a:spcPct val="5000"/>
              </a:spcAft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Allgemeine Gesundheit 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000066"/>
              </a:buClr>
              <a:buSzPct val="130000"/>
              <a:buFont typeface="Wingdings" pitchFamily="2" charset="2"/>
              <a:buChar char="F"/>
              <a:defRPr/>
            </a:pPr>
            <a:r>
              <a:rPr lang="de-DE" sz="20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de-DE" sz="2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schulärztliche Untersuchung</a:t>
            </a:r>
            <a:endParaRPr lang="de-DE" sz="20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40000"/>
              </a:spcBef>
              <a:spcAft>
                <a:spcPct val="5000"/>
              </a:spcAft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Auffälligkeiten in Sprache und Bewegung 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000066"/>
              </a:buClr>
              <a:buSzPct val="130000"/>
              <a:buFont typeface="Wingdings" pitchFamily="2" charset="2"/>
              <a:buChar char="F"/>
              <a:defRPr/>
            </a:pPr>
            <a:r>
              <a:rPr lang="de-DE" sz="2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vorab Fachleute (Ergotherapeuten, Logopäden…) konsultieren</a:t>
            </a:r>
          </a:p>
          <a:p>
            <a:pPr>
              <a:spcBef>
                <a:spcPct val="40000"/>
              </a:spcBef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Steuerung der Bewegungsenergie</a:t>
            </a:r>
          </a:p>
          <a:p>
            <a:pPr>
              <a:spcAft>
                <a:spcPct val="5000"/>
              </a:spcAft>
              <a:buClr>
                <a:srgbClr val="000066"/>
              </a:buClr>
              <a:buSzPct val="130000"/>
              <a:buFont typeface="Wingdings" pitchFamily="2" charset="2"/>
              <a:buChar char="F"/>
              <a:defRPr/>
            </a:pPr>
            <a:r>
              <a:rPr lang="de-DE" sz="2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Das Kind kann auch still sitzen?</a:t>
            </a:r>
            <a:r>
              <a:rPr lang="de-DE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endParaRPr lang="de-DE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Bef>
                <a:spcPct val="40000"/>
              </a:spcBef>
              <a:spcAft>
                <a:spcPct val="5000"/>
              </a:spcAft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Feinmotorische Entwicklung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000066"/>
              </a:buClr>
              <a:buSzPct val="130000"/>
              <a:buFont typeface="Wingdings" pitchFamily="2" charset="2"/>
              <a:buChar char="F"/>
              <a:defRPr/>
            </a:pPr>
            <a:r>
              <a:rPr lang="de-DE" sz="2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Umgang mit Schere, Kleber und Stiften. Training der  		Feinmuskulatur der Hände durch Schuhe binden, an-      und ausziehen, kneten, formen, malen …</a:t>
            </a:r>
            <a:endParaRPr lang="de-DE" sz="20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8197" name="Picture 9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22992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50825" y="620713"/>
            <a:ext cx="4392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8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Wahrnehmung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23850" y="1125538"/>
            <a:ext cx="8640763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100000"/>
              </a:spcBef>
              <a:spcAft>
                <a:spcPct val="100000"/>
              </a:spcAft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Unsere Sinnesorgane erschließen uns die Umwelt und vermitteln uns wichtige Eindrücke: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07950" y="2420938"/>
            <a:ext cx="2160588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"/>
              </a:spcBef>
              <a:spcAft>
                <a:spcPct val="5000"/>
              </a:spcAft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Hören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Sehen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Tasten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Schmecken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CC0000"/>
              </a:buClr>
              <a:buSzPct val="130000"/>
              <a:buFont typeface="Wingdings" pitchFamily="2" charset="2"/>
              <a:buChar char="§"/>
              <a:defRPr/>
            </a:pPr>
            <a:r>
              <a:rPr lang="de-DE" sz="2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Riechen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79388" y="45085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Kinder müssen ihre Wahrnehmung trainieren!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50825" y="5013325"/>
            <a:ext cx="8893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Eltern können sie unterstützen und im Alltag eine „reizvolle“ Umwelt anbieten! 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2124075" y="2420938"/>
            <a:ext cx="6088063" cy="180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"/>
              </a:spcBef>
              <a:spcAft>
                <a:spcPct val="5000"/>
              </a:spcAft>
              <a:buClr>
                <a:srgbClr val="000066"/>
              </a:buClr>
              <a:buSzPct val="130000"/>
              <a:buFont typeface="Wingdings" pitchFamily="2" charset="2"/>
              <a:buChar char="F"/>
              <a:defRPr/>
            </a:pPr>
            <a:r>
              <a:rPr lang="de-DE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de-DE" sz="20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Klänge und Geräusche erraten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000066"/>
              </a:buClr>
              <a:buSzPct val="130000"/>
              <a:buFont typeface="Wingdings" pitchFamily="2" charset="2"/>
              <a:buChar char="F"/>
              <a:defRPr/>
            </a:pPr>
            <a:r>
              <a:rPr lang="de-DE" sz="20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Sehspiele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000066"/>
              </a:buClr>
              <a:buSzPct val="130000"/>
              <a:buFont typeface="Wingdings" pitchFamily="2" charset="2"/>
              <a:buChar char="F"/>
              <a:defRPr/>
            </a:pPr>
            <a:r>
              <a:rPr lang="de-DE" sz="20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Dinge aus der Natur ertasten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000066"/>
              </a:buClr>
              <a:buSzPct val="130000"/>
              <a:buFont typeface="Wingdings" pitchFamily="2" charset="2"/>
              <a:buChar char="F"/>
              <a:defRPr/>
            </a:pPr>
            <a:r>
              <a:rPr lang="de-DE" sz="20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Obst „blind“ am Geschmack erkennen</a:t>
            </a:r>
          </a:p>
          <a:p>
            <a:pPr>
              <a:spcBef>
                <a:spcPct val="5000"/>
              </a:spcBef>
              <a:spcAft>
                <a:spcPct val="5000"/>
              </a:spcAft>
              <a:buClr>
                <a:srgbClr val="000066"/>
              </a:buClr>
              <a:buSzPct val="130000"/>
              <a:buFont typeface="Wingdings" pitchFamily="2" charset="2"/>
              <a:buChar char="F"/>
              <a:defRPr/>
            </a:pPr>
            <a:r>
              <a:rPr lang="de-DE" sz="20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Gerüche zuordnen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563938" y="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800" b="0">
                <a:solidFill>
                  <a:srgbClr val="99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Grundschule Zeppelinschule Speyer</a:t>
            </a:r>
          </a:p>
        </p:txBody>
      </p:sp>
      <p:pic>
        <p:nvPicPr>
          <p:cNvPr id="9225" name="Picture 12" descr="Logo 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0"/>
            <a:ext cx="12239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23702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7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5|3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1|1.4|3.2|5.3|0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6|1.4|1.4|2.1|1.9|1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0.1|3|1.6|2.2|2.2|2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1|7.4|3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5|1.9|3.7|2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|3.6|4.1|5.4|5.1|7.5|4.1|5.4|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7|3.2|3.3|6|4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5|4.5|1.9|1.8|1.7|2.2|1.8|1.6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7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6|1.6|1.8|1.9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2.6|0.9|1.4|1.6|1.5|1.4|1.3|1.5|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2|0.9|2|1.1|2.9|1.3|2.2|1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9|1.3|1|0.9|0.8|0.7|1.8|2.5|3.8|1.3|1.1|1|1.3"/>
</p:tagLst>
</file>

<file path=ppt/theme/theme1.xml><?xml version="1.0" encoding="utf-8"?>
<a:theme xmlns:a="http://schemas.openxmlformats.org/drawingml/2006/main" name="Wolken">
  <a:themeElements>
    <a:clrScheme name="Wolken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Wolk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rgbClr val="0000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Wolken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lken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801</Words>
  <Application>Microsoft Office PowerPoint</Application>
  <PresentationFormat>Bildschirmpräsentation (4:3)</PresentationFormat>
  <Paragraphs>118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Wolken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User</dc:creator>
  <cp:lastModifiedBy>Wolfgang Braunstein</cp:lastModifiedBy>
  <cp:revision>57</cp:revision>
  <dcterms:created xsi:type="dcterms:W3CDTF">2007-09-07T17:23:07Z</dcterms:created>
  <dcterms:modified xsi:type="dcterms:W3CDTF">2021-09-13T11:03:46Z</dcterms:modified>
</cp:coreProperties>
</file>